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146848965" r:id="rId2"/>
    <p:sldId id="405" r:id="rId3"/>
    <p:sldId id="2146848964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5"/>
    <p:restoredTop sz="78521"/>
  </p:normalViewPr>
  <p:slideViewPr>
    <p:cSldViewPr snapToGrid="0" snapToObjects="1">
      <p:cViewPr varScale="1">
        <p:scale>
          <a:sx n="91" d="100"/>
          <a:sy n="91" d="100"/>
        </p:scale>
        <p:origin x="1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4033-FE81-0647-ACEF-D2CD5AB7F958}" type="datetimeFigureOut">
              <a:rPr lang="es-ES" smtClean="0"/>
              <a:t>6/6/24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FCF11-D850-6045-8825-4A00503235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89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FCF11-D850-6045-8825-4A005032354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08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52581-56E3-1E45-8F5B-6D6F0791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0641" y="371115"/>
            <a:ext cx="9003920" cy="2536499"/>
          </a:xfrm>
        </p:spPr>
        <p:txBody>
          <a:bodyPr anchor="b">
            <a:noAutofit/>
          </a:bodyPr>
          <a:lstStyle>
            <a:lvl1pPr algn="l">
              <a:defRPr sz="6600"/>
            </a:lvl1pPr>
          </a:lstStyle>
          <a:p>
            <a:r>
              <a:rPr lang="es-ES" dirty="0"/>
              <a:t>HAGA CLIC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BB520A-E15A-3340-960C-8820B980E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641" y="283157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C103B3-49BA-B742-B7EF-6FA4813F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/>
              <a:t>AEAP</a:t>
            </a:r>
            <a:r>
              <a:rPr lang="es-ES" b="1" dirty="0">
                <a:solidFill>
                  <a:schemeClr val="tx2"/>
                </a:solidFill>
              </a:rPr>
              <a:t>S</a:t>
            </a:r>
            <a:r>
              <a:rPr lang="es-ES" b="1" dirty="0"/>
              <a:t> </a:t>
            </a:r>
            <a:r>
              <a:rPr lang="es-ES" dirty="0"/>
              <a:t> 2022	             Asociación Española de Agencias de Publicidad y comunicación de </a:t>
            </a:r>
            <a:r>
              <a:rPr lang="es-ES" b="1" dirty="0">
                <a:solidFill>
                  <a:schemeClr val="tx2"/>
                </a:solidFill>
              </a:rPr>
              <a:t>Salud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D461C-54F2-9E46-B64D-EDC03198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AE92-9EFA-BC45-9CA9-708E1681203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8C9D1D6A-FE56-4349-9714-BA6D61BEE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6441" y="257501"/>
            <a:ext cx="717550" cy="723900"/>
          </a:xfrm>
          <a:prstGeom prst="rect">
            <a:avLst/>
          </a:prstGeom>
        </p:spPr>
      </p:pic>
      <p:pic>
        <p:nvPicPr>
          <p:cNvPr id="9" name="Imagen 8" descr="Gráfico&#10;&#10;Descripción generada automáticamente">
            <a:extLst>
              <a:ext uri="{FF2B5EF4-FFF2-40B4-BE49-F238E27FC236}">
                <a16:creationId xmlns:a16="http://schemas.microsoft.com/office/drawing/2014/main" id="{0DB52549-126E-D14D-8C73-4613E5AAB4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09963"/>
            <a:ext cx="6713951" cy="13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8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BD238-CE7D-6B4F-A22C-0695F50D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AFEA87-DB42-EA48-B23F-168F0E1F9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B95552-B8F5-2A48-8D8E-A9102536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/>
              <a:t>AEAP</a:t>
            </a:r>
            <a:r>
              <a:rPr lang="es-ES" b="1" dirty="0">
                <a:solidFill>
                  <a:schemeClr val="tx2"/>
                </a:solidFill>
              </a:rPr>
              <a:t>S</a:t>
            </a:r>
            <a:r>
              <a:rPr lang="es-ES" b="1" dirty="0"/>
              <a:t> </a:t>
            </a:r>
            <a:r>
              <a:rPr lang="es-ES" dirty="0"/>
              <a:t> 2022	             Asociación Española de Agencias de Publicidad y comunicación de </a:t>
            </a:r>
            <a:r>
              <a:rPr lang="es-ES" b="1" dirty="0">
                <a:solidFill>
                  <a:schemeClr val="tx2"/>
                </a:solidFill>
              </a:rPr>
              <a:t>Salud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3BA662-31F2-8A42-A272-3D2BEF5F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AE92-9EFA-BC45-9CA9-708E168120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93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9CEF26-9ED3-3845-B8FD-6B8B712E5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81D7F1-7AA6-F749-8877-29CA23B29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9941AB-F7E4-B042-BA5A-3EB73434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/>
              <a:t>AEAP</a:t>
            </a:r>
            <a:r>
              <a:rPr lang="es-ES" b="1" dirty="0">
                <a:solidFill>
                  <a:schemeClr val="tx2"/>
                </a:solidFill>
              </a:rPr>
              <a:t>S</a:t>
            </a:r>
            <a:r>
              <a:rPr lang="es-ES" b="1" dirty="0"/>
              <a:t> </a:t>
            </a:r>
            <a:r>
              <a:rPr lang="es-ES" dirty="0"/>
              <a:t> 2022	             Asociación Española de Agencias de Publicidad y comunicación de </a:t>
            </a:r>
            <a:r>
              <a:rPr lang="es-ES" b="1" dirty="0">
                <a:solidFill>
                  <a:schemeClr val="tx2"/>
                </a:solidFill>
              </a:rPr>
              <a:t>Salud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A47A29-E280-824D-B588-647C50B5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AE92-9EFA-BC45-9CA9-708E168120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28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36BD5-6AA0-8941-A4F9-67C5A6ECE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77A3A2-6C54-E74F-A3A5-5CC421615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2264ED-7209-C84B-A601-3EF61D98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/>
              <a:t>AEAP</a:t>
            </a:r>
            <a:r>
              <a:rPr lang="es-ES" b="1" dirty="0">
                <a:solidFill>
                  <a:schemeClr val="tx2"/>
                </a:solidFill>
              </a:rPr>
              <a:t>S</a:t>
            </a:r>
            <a:r>
              <a:rPr lang="es-ES" b="1" dirty="0"/>
              <a:t> </a:t>
            </a:r>
            <a:r>
              <a:rPr lang="es-ES" dirty="0"/>
              <a:t> 2022	             Asociación Española de Agencias de Publicidad y comunicación de </a:t>
            </a:r>
            <a:r>
              <a:rPr lang="es-ES" b="1" dirty="0">
                <a:solidFill>
                  <a:schemeClr val="tx2"/>
                </a:solidFill>
              </a:rPr>
              <a:t>Salud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2E6951-ADC0-2B41-9BAA-6F67C1B0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AE92-9EFA-BC45-9CA9-708E168120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86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12930-713D-A442-B9BD-24EC95BE0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2474" y="1227550"/>
            <a:ext cx="9840326" cy="260228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1641FF-8803-2E45-BE52-4262E26E2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474" y="37126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81188F-6454-C145-A279-8B1893CD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/>
              <a:t>AEAP</a:t>
            </a:r>
            <a:r>
              <a:rPr lang="es-ES" b="1" dirty="0">
                <a:solidFill>
                  <a:schemeClr val="tx2"/>
                </a:solidFill>
              </a:rPr>
              <a:t>S</a:t>
            </a:r>
            <a:r>
              <a:rPr lang="es-ES" b="1" dirty="0"/>
              <a:t> </a:t>
            </a:r>
            <a:r>
              <a:rPr lang="es-ES" dirty="0"/>
              <a:t> 2022	             Asociación Española de Agencias de Publicidad y comunicación de </a:t>
            </a:r>
            <a:r>
              <a:rPr lang="es-ES" b="1" dirty="0">
                <a:solidFill>
                  <a:schemeClr val="tx2"/>
                </a:solidFill>
              </a:rPr>
              <a:t>Salud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E0AF7F-DB59-3644-8EFA-5FA2B3A9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AE92-9EFA-BC45-9CA9-708E1681203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8DF9C6F8-8284-6546-B9D6-001C84CD7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4892" y="5808708"/>
            <a:ext cx="717550" cy="723900"/>
          </a:xfrm>
          <a:prstGeom prst="rect">
            <a:avLst/>
          </a:prstGeom>
        </p:spPr>
      </p:pic>
      <p:pic>
        <p:nvPicPr>
          <p:cNvPr id="9" name="Imagen 8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F96BBBB-E2AC-1F4C-B14F-5E58064D4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1570" y="0"/>
            <a:ext cx="969686" cy="58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7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08914-E3D7-5847-92DC-F2FE40D7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6A783-96A8-9E4E-AF54-DC62A709A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03C60A-2CD8-C946-9436-9E55AEED1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17DE60-94F6-E346-A27C-13EDE294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/>
              <a:t>AEAP</a:t>
            </a:r>
            <a:r>
              <a:rPr lang="es-ES" b="1" dirty="0">
                <a:solidFill>
                  <a:schemeClr val="tx2"/>
                </a:solidFill>
              </a:rPr>
              <a:t>S</a:t>
            </a:r>
            <a:r>
              <a:rPr lang="es-ES" b="1" dirty="0"/>
              <a:t> </a:t>
            </a:r>
            <a:r>
              <a:rPr lang="es-ES" dirty="0"/>
              <a:t> 2022	             Asociación Española de Agencias de Publicidad y comunicación de </a:t>
            </a:r>
            <a:r>
              <a:rPr lang="es-ES" b="1" dirty="0">
                <a:solidFill>
                  <a:schemeClr val="tx2"/>
                </a:solidFill>
              </a:rPr>
              <a:t>Salud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30D08D-3EF0-104F-A8FD-AFBA7465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AE92-9EFA-BC45-9CA9-708E168120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48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95571-F368-5348-9C8A-AE6547D8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B5EE62-71F6-7C49-9006-35311D6C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A4E22B-8425-0B49-9678-BBA5AA70D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6DFE58-04DC-BD4D-8743-A9A1DA5F3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B34A3F-E158-A04B-952B-862F0E77E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31077-1B1F-6A4A-9520-BC710522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/>
              <a:t>AEAP</a:t>
            </a:r>
            <a:r>
              <a:rPr lang="es-ES" b="1" dirty="0">
                <a:solidFill>
                  <a:schemeClr val="tx2"/>
                </a:solidFill>
              </a:rPr>
              <a:t>S</a:t>
            </a:r>
            <a:r>
              <a:rPr lang="es-ES" b="1" dirty="0"/>
              <a:t> </a:t>
            </a:r>
            <a:r>
              <a:rPr lang="es-ES" dirty="0"/>
              <a:t> 2022	             Asociación Española de Agencias de Publicidad y comunicación de </a:t>
            </a:r>
            <a:r>
              <a:rPr lang="es-ES" b="1" dirty="0">
                <a:solidFill>
                  <a:schemeClr val="tx2"/>
                </a:solidFill>
              </a:rPr>
              <a:t>Salud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228D04-1981-1849-A296-FAB930D9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AE92-9EFA-BC45-9CA9-708E168120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76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900D8-F764-D646-861C-7901BE866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1B71AC-6BF4-1044-8DD6-1C9ACD5C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/>
              <a:t>AEAP</a:t>
            </a:r>
            <a:r>
              <a:rPr lang="es-ES" b="1" dirty="0">
                <a:solidFill>
                  <a:schemeClr val="tx2"/>
                </a:solidFill>
              </a:rPr>
              <a:t>S</a:t>
            </a:r>
            <a:r>
              <a:rPr lang="es-ES" b="1" dirty="0"/>
              <a:t> </a:t>
            </a:r>
            <a:r>
              <a:rPr lang="es-ES" dirty="0"/>
              <a:t> 2022	             Asociación Española de Agencias de Publicidad y comunicación de </a:t>
            </a:r>
            <a:r>
              <a:rPr lang="es-ES" b="1" dirty="0">
                <a:solidFill>
                  <a:schemeClr val="tx2"/>
                </a:solidFill>
              </a:rPr>
              <a:t>Salud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04BE41-2A04-5D4F-8810-F42368DE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AE92-9EFA-BC45-9CA9-708E168120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51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ABEB66-4B20-5E46-97F8-EEDFBF59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39461" y="6331996"/>
            <a:ext cx="2743200" cy="365125"/>
          </a:xfrm>
          <a:prstGeom prst="rect">
            <a:avLst/>
          </a:prstGeom>
        </p:spPr>
        <p:txBody>
          <a:bodyPr/>
          <a:lstStyle/>
          <a:p>
            <a:fld id="{6D255D54-5136-104C-93A8-A335264CB6AC}" type="datetimeFigureOut">
              <a:rPr lang="es-ES" smtClean="0"/>
              <a:t>6/6/24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6D78F5-96DB-1848-AF50-16E6F6EC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/>
              <a:t>AEAP</a:t>
            </a:r>
            <a:r>
              <a:rPr lang="es-ES" b="1" dirty="0">
                <a:solidFill>
                  <a:schemeClr val="tx2"/>
                </a:solidFill>
              </a:rPr>
              <a:t>S</a:t>
            </a:r>
            <a:r>
              <a:rPr lang="es-ES" b="1" dirty="0"/>
              <a:t> </a:t>
            </a:r>
            <a:r>
              <a:rPr lang="es-ES" dirty="0"/>
              <a:t> 2022	             Asociación Española de Agencias de Publicidad y comunicación de </a:t>
            </a:r>
            <a:r>
              <a:rPr lang="es-ES" b="1" dirty="0">
                <a:solidFill>
                  <a:schemeClr val="tx2"/>
                </a:solidFill>
              </a:rPr>
              <a:t>Salud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5F3B34-1F6A-7C4C-B994-D8F570F9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AE92-9EFA-BC45-9CA9-708E168120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78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01D9B-F3E1-F945-A25C-9C51372E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897766-578B-154A-AB66-229533F3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170318-44B6-3848-B966-2A0553ED1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96013F-47F7-024A-BCFD-38B05BAC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39461" y="6331996"/>
            <a:ext cx="2743200" cy="365125"/>
          </a:xfrm>
          <a:prstGeom prst="rect">
            <a:avLst/>
          </a:prstGeom>
        </p:spPr>
        <p:txBody>
          <a:bodyPr/>
          <a:lstStyle/>
          <a:p>
            <a:fld id="{6D255D54-5136-104C-93A8-A335264CB6AC}" type="datetimeFigureOut">
              <a:rPr lang="es-ES" smtClean="0"/>
              <a:t>6/6/24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CAA3E3-A428-EA4D-B6B5-65E61D39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/>
              <a:t>AEAP</a:t>
            </a:r>
            <a:r>
              <a:rPr lang="es-ES" b="1" dirty="0">
                <a:solidFill>
                  <a:schemeClr val="tx2"/>
                </a:solidFill>
              </a:rPr>
              <a:t>S</a:t>
            </a:r>
            <a:r>
              <a:rPr lang="es-ES" b="1" dirty="0"/>
              <a:t> </a:t>
            </a:r>
            <a:r>
              <a:rPr lang="es-ES" dirty="0"/>
              <a:t> 2022	             Asociación Española de Agencias de Publicidad y comunicación de </a:t>
            </a:r>
            <a:r>
              <a:rPr lang="es-ES" b="1" dirty="0">
                <a:solidFill>
                  <a:schemeClr val="tx2"/>
                </a:solidFill>
              </a:rPr>
              <a:t>Salud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45E8C3-CB31-9A4F-AB5C-F51E6CC7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AE92-9EFA-BC45-9CA9-708E168120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8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9CFD3-82C0-CF47-A030-2272431B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42DE76-571A-C548-AE1A-1F821C79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E69795-43EA-9344-90D6-E50DFA7ED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8E8AF2-7D80-E54B-95EE-70AEF880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39461" y="6331996"/>
            <a:ext cx="2743200" cy="365125"/>
          </a:xfrm>
          <a:prstGeom prst="rect">
            <a:avLst/>
          </a:prstGeom>
        </p:spPr>
        <p:txBody>
          <a:bodyPr/>
          <a:lstStyle/>
          <a:p>
            <a:fld id="{6D255D54-5136-104C-93A8-A335264CB6AC}" type="datetimeFigureOut">
              <a:rPr lang="es-ES" smtClean="0"/>
              <a:t>6/6/24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E92699-E57D-F24F-849B-637D6ED9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/>
              <a:t>AEAP</a:t>
            </a:r>
            <a:r>
              <a:rPr lang="es-ES" b="1" dirty="0">
                <a:solidFill>
                  <a:schemeClr val="tx2"/>
                </a:solidFill>
              </a:rPr>
              <a:t>S</a:t>
            </a:r>
            <a:r>
              <a:rPr lang="es-ES" b="1" dirty="0"/>
              <a:t> </a:t>
            </a:r>
            <a:r>
              <a:rPr lang="es-ES" dirty="0"/>
              <a:t> 2022	             Asociación Española de Agencias de Publicidad y comunicación de </a:t>
            </a:r>
            <a:r>
              <a:rPr lang="es-ES" b="1" dirty="0">
                <a:solidFill>
                  <a:schemeClr val="tx2"/>
                </a:solidFill>
              </a:rPr>
              <a:t>Salud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AF53DC-BC28-C343-83F5-5FA60BF8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AE92-9EFA-BC45-9CA9-708E168120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45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537322-52F3-2B4D-B209-7859CF04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F20F0F-220F-1E48-9F5A-B39044DF8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6481"/>
            <a:ext cx="10515600" cy="426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4C08C4-01E2-C647-84B9-E21D86F88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0561" y="6357938"/>
            <a:ext cx="6833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 b="1" dirty="0"/>
              <a:t>AEAP</a:t>
            </a:r>
            <a:r>
              <a:rPr lang="es-ES" b="1" dirty="0">
                <a:solidFill>
                  <a:schemeClr val="tx2"/>
                </a:solidFill>
              </a:rPr>
              <a:t>S</a:t>
            </a:r>
            <a:r>
              <a:rPr lang="es-ES" b="1" dirty="0"/>
              <a:t> </a:t>
            </a:r>
            <a:r>
              <a:rPr lang="es-ES" dirty="0"/>
              <a:t> 2022	             Asociación Española de Agencias de Publicidad y comunicación de </a:t>
            </a:r>
            <a:r>
              <a:rPr lang="es-ES" b="1" dirty="0">
                <a:solidFill>
                  <a:schemeClr val="tx2"/>
                </a:solidFill>
              </a:rPr>
              <a:t>Salud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A84D5-6542-6C44-AEB9-39BE4D7D2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164" y="6345084"/>
            <a:ext cx="581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15AE92-9EFA-BC45-9CA9-708E1681203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93FA55F4-C7C6-4741-A50D-4D49A2EFDA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65504" y="5831583"/>
            <a:ext cx="717550" cy="723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6962352-6129-8348-9169-D222C76D50C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622903" y="0"/>
            <a:ext cx="594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36EA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6EA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6EA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6EAB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6EAB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upodraft.com/" TargetMode="External"/><Relationship Id="rId13" Type="http://schemas.openxmlformats.org/officeDocument/2006/relationships/hyperlink" Target="https://agenciamka.es/" TargetMode="External"/><Relationship Id="rId3" Type="http://schemas.openxmlformats.org/officeDocument/2006/relationships/hyperlink" Target="http://www.aeaps.es/" TargetMode="External"/><Relationship Id="rId7" Type="http://schemas.openxmlformats.org/officeDocument/2006/relationships/hyperlink" Target="https://doctoramoss.com/" TargetMode="External"/><Relationship Id="rId12" Type="http://schemas.openxmlformats.org/officeDocument/2006/relationships/hyperlink" Target="https://havashealthandyou.es/" TargetMode="External"/><Relationship Id="rId17" Type="http://schemas.openxmlformats.org/officeDocument/2006/relationships/hyperlink" Target="https://watermelonhealthmarketing.com/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www.vml.com/es/sp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ctaforum.com/" TargetMode="External"/><Relationship Id="rId11" Type="http://schemas.openxmlformats.org/officeDocument/2006/relationships/hyperlink" Target="https://grow.es/" TargetMode="External"/><Relationship Id="rId5" Type="http://schemas.openxmlformats.org/officeDocument/2006/relationships/hyperlink" Target="https://www.dhmcomunicacion.com/" TargetMode="External"/><Relationship Id="rId15" Type="http://schemas.openxmlformats.org/officeDocument/2006/relationships/hyperlink" Target="https://www.publicishealth.es/" TargetMode="External"/><Relationship Id="rId10" Type="http://schemas.openxmlformats.org/officeDocument/2006/relationships/hyperlink" Target="https://www.fictio.com/" TargetMode="External"/><Relationship Id="rId4" Type="http://schemas.openxmlformats.org/officeDocument/2006/relationships/hyperlink" Target="https://www.cicerocomunicacion.es/" TargetMode="External"/><Relationship Id="rId9" Type="http://schemas.openxmlformats.org/officeDocument/2006/relationships/hyperlink" Target="http://www.ene.es/" TargetMode="External"/><Relationship Id="rId14" Type="http://schemas.openxmlformats.org/officeDocument/2006/relationships/hyperlink" Target="https://pci.com.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A66B8B7-1E1F-E644-A7DF-DF149C3F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0" y="3283032"/>
            <a:ext cx="5286380" cy="16454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57C5A26-AA85-1548-947D-DFBC4B679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51" y="3159693"/>
            <a:ext cx="3712770" cy="23503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4D621D-04E6-DB49-9F7D-C01D2B871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67" t="10171" r="38224" b="10441"/>
          <a:stretch/>
        </p:blipFill>
        <p:spPr>
          <a:xfrm>
            <a:off x="247645" y="26126"/>
            <a:ext cx="655233" cy="99277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D7ABD75-114C-C64C-17A0-DD3ACE090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640" y="371115"/>
            <a:ext cx="9969736" cy="2536499"/>
          </a:xfrm>
        </p:spPr>
        <p:txBody>
          <a:bodyPr/>
          <a:lstStyle/>
          <a:p>
            <a:pPr algn="ctr"/>
            <a:br>
              <a:rPr lang="es-ES" sz="4000" dirty="0"/>
            </a:br>
            <a:br>
              <a:rPr lang="es-ES" sz="4000" dirty="0"/>
            </a:br>
            <a:r>
              <a:rPr lang="es-ES" sz="4000" dirty="0"/>
              <a:t>JORNADA AEAPS/Talento-EPHOS 2024</a:t>
            </a:r>
            <a:br>
              <a:rPr lang="es-ES" sz="4000" dirty="0"/>
            </a:br>
            <a:br>
              <a:rPr lang="es-ES" sz="4000" dirty="0"/>
            </a:br>
            <a:r>
              <a:rPr lang="es-ES" sz="4000" dirty="0"/>
              <a:t>AGENDA MADRID – 13 JUNIO</a:t>
            </a:r>
            <a:br>
              <a:rPr lang="es-ES" sz="4000" dirty="0"/>
            </a:br>
            <a:endParaRPr lang="es-ES" sz="4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47913C-9081-9130-8D19-DBA9429C0F06}"/>
              </a:ext>
            </a:extLst>
          </p:cNvPr>
          <p:cNvSpPr txBox="1"/>
          <p:nvPr/>
        </p:nvSpPr>
        <p:spPr>
          <a:xfrm>
            <a:off x="5052371" y="5762170"/>
            <a:ext cx="2783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#conoceAEAPS2024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173537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EC40505-F051-6442-A64F-924F45EB22F4}"/>
              </a:ext>
            </a:extLst>
          </p:cNvPr>
          <p:cNvSpPr txBox="1">
            <a:spLocks/>
          </p:cNvSpPr>
          <p:nvPr/>
        </p:nvSpPr>
        <p:spPr>
          <a:xfrm>
            <a:off x="1033507" y="366275"/>
            <a:ext cx="7072312" cy="5704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36EA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36EA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36EA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36EA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36EA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i="1" dirty="0">
                <a:solidFill>
                  <a:schemeClr val="tx2">
                    <a:lumMod val="75000"/>
                  </a:schemeClr>
                </a:solidFill>
              </a:rPr>
              <a:t>BRIEFING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DE LA JORNADA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A0B4FFF-4BC2-AE4D-B7FC-D3B7717DD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67" t="10171" r="38224" b="10441"/>
          <a:stretch/>
        </p:blipFill>
        <p:spPr>
          <a:xfrm>
            <a:off x="516444" y="5708297"/>
            <a:ext cx="517063" cy="78342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7475AB-D63A-8DB3-8CDB-30357E3B04FE}"/>
              </a:ext>
            </a:extLst>
          </p:cNvPr>
          <p:cNvSpPr txBox="1"/>
          <p:nvPr/>
        </p:nvSpPr>
        <p:spPr>
          <a:xfrm>
            <a:off x="914401" y="1034803"/>
            <a:ext cx="9628094" cy="582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1200" dirty="0"/>
              <a:t>Disfrutaremos aprendiendo de </a:t>
            </a:r>
            <a:r>
              <a:rPr lang="es-ES" sz="1400" b="1" dirty="0"/>
              <a:t>casos de éxito muy dinámicos y creativos</a:t>
            </a:r>
            <a:r>
              <a:rPr lang="es-ES" sz="1200" dirty="0"/>
              <a:t>, que combinan ciencia, comunicación y servicio, y que aportan conocimiento sobre cómo afrontar una situación real que el profesional de una compañía de salud o farmacéutica vive o vivirá en la realidad de sus puestos de trabajo, evidenciando metodología y resolución del reto. Siempre con ponentes involucrados en el caso.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1200" dirty="0"/>
              <a:t>La </a:t>
            </a:r>
            <a:r>
              <a:rPr lang="es-ES" sz="1400" b="1" dirty="0"/>
              <a:t>metodología del caso </a:t>
            </a:r>
            <a:r>
              <a:rPr lang="es-ES" sz="1200" dirty="0"/>
              <a:t>nos permitirá evidenciar la calidad, creatividad, profesionalidad y oportunidad que representa el trabajo de una agencia AEAPS, a la vez que evidenciaremos </a:t>
            </a:r>
            <a:r>
              <a:rPr lang="es-ES" sz="1400" b="1" dirty="0"/>
              <a:t>oportunidades laborales retadoras y apasionantes </a:t>
            </a:r>
            <a:r>
              <a:rPr lang="es-ES" sz="1200" dirty="0"/>
              <a:t>para el alumnado de Talento-EPHOS. Además, intervienen exalumnos de Talento-EPHOS o de otros másteres que desarrollan actualmente su trabajo en agencia.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1200" dirty="0"/>
              <a:t>Durante la pausa se facilitará la </a:t>
            </a:r>
            <a:r>
              <a:rPr lang="es-ES" sz="1400" b="1" dirty="0"/>
              <a:t>interacción entre agencias de AEAPS y el alumnado</a:t>
            </a:r>
            <a:r>
              <a:rPr lang="es-ES" sz="12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Asociación Española de Agencias de Publicidad y comunicación de Salud (</a:t>
            </a:r>
            <a:r>
              <a:rPr lang="es-ES" sz="12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AEAPS</a:t>
            </a:r>
            <a:r>
              <a:rPr lang="es-E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se configura como una organización abierta que pretende responder, con altos estándares de calidad, no sólo a las nuevas necesidades de servicios e información de la industria farmacéutica, los profesionales de la salud y las autoridades sanitarias, sino también a las nuevas inquietudes que la salud está generando en la sociedad y que están haciendo cambiar, desde hábitos de consumo, hasta formulaciones de producto y estrategias de comercialización. Tiene como misión ser el punto de encuentro en España de agencias y empresas que trabajan en la difusión eficiente y rigurosa de la comunicación de salud, y que promueven la participación de los asociados en la transformación y crecimiento del sector. Forman parte de la asociación las siguientes agencias: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Cícero Comunicación</a:t>
            </a:r>
            <a:r>
              <a:rPr lang="es-ES" sz="1200" b="1" dirty="0">
                <a:solidFill>
                  <a:srgbClr val="464648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s-E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DHM Health</a:t>
            </a:r>
            <a:r>
              <a:rPr lang="es-ES" sz="1200" b="1" dirty="0">
                <a:solidFill>
                  <a:srgbClr val="464648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s-E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Doctaforum</a:t>
            </a:r>
            <a:r>
              <a:rPr lang="es-ES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DOCTORA MOSS</a:t>
            </a:r>
            <a:r>
              <a:rPr lang="es-ES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Draft Healhtcare</a:t>
            </a:r>
            <a:r>
              <a:rPr lang="es-ES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ENELife</a:t>
            </a:r>
            <a:r>
              <a:rPr lang="es-ES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Fictio</a:t>
            </a:r>
            <a:r>
              <a:rPr lang="es-ES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Grow</a:t>
            </a:r>
            <a:r>
              <a:rPr lang="es-ES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Havas Health &amp; You</a:t>
            </a:r>
            <a:r>
              <a:rPr lang="es-ES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mKá</a:t>
            </a:r>
            <a:r>
              <a:rPr lang="es-ES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PCI</a:t>
            </a:r>
            <a:r>
              <a:rPr lang="es-ES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Publicis Health</a:t>
            </a:r>
            <a:r>
              <a:rPr lang="es-ES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VML Health</a:t>
            </a:r>
            <a:r>
              <a:rPr lang="es-ES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1200" b="1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Watermelon Health Marketing</a:t>
            </a:r>
            <a:r>
              <a:rPr lang="es-ES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1200" b="1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1400" b="1" dirty="0"/>
              <a:t>#conoceAEAPS2024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428681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6F7D173-4D9A-C4C7-21E1-3CE744A6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44" y="366275"/>
            <a:ext cx="10515600" cy="868680"/>
          </a:xfrm>
        </p:spPr>
        <p:txBody>
          <a:bodyPr>
            <a:normAutofit/>
          </a:bodyPr>
          <a:lstStyle/>
          <a:p>
            <a:r>
              <a:rPr lang="es-ES" sz="3200" dirty="0"/>
              <a:t>AGENDA MADRID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500F9E-C8F7-BAE6-98FA-04A5D2D52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67" t="10171" r="38224" b="10441"/>
          <a:stretch/>
        </p:blipFill>
        <p:spPr>
          <a:xfrm>
            <a:off x="516444" y="5708297"/>
            <a:ext cx="517063" cy="783428"/>
          </a:xfrm>
          <a:prstGeom prst="rect">
            <a:avLst/>
          </a:prstGeom>
        </p:spPr>
      </p:pic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A9137904-AAC5-2B7D-1D5D-AC95773A812E}"/>
              </a:ext>
            </a:extLst>
          </p:cNvPr>
          <p:cNvSpPr txBox="1">
            <a:spLocks/>
          </p:cNvSpPr>
          <p:nvPr/>
        </p:nvSpPr>
        <p:spPr>
          <a:xfrm>
            <a:off x="1324768" y="1234955"/>
            <a:ext cx="9542463" cy="5304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1400" dirty="0"/>
              <a:t>16.00h a 16.10h: Bienvenida. Agenda. Conoce AEAPS.</a:t>
            </a:r>
          </a:p>
          <a:p>
            <a:pPr marL="9715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1400" dirty="0"/>
              <a:t>16.10h a 16.20h: Encuesta audiencia.</a:t>
            </a:r>
          </a:p>
          <a:p>
            <a:pPr marL="9715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1400" dirty="0"/>
              <a:t>16.20h a 16.40h: Caso OMNICHANNEL: </a:t>
            </a:r>
            <a:r>
              <a:rPr lang="es-ES" sz="1400" b="1" dirty="0">
                <a:solidFill>
                  <a:schemeClr val="accent4"/>
                </a:solidFill>
              </a:rPr>
              <a:t>INMUNOFITNESS. GROW.</a:t>
            </a:r>
          </a:p>
          <a:p>
            <a:pPr marL="971550" lvl="1" indent="-285750">
              <a:lnSpc>
                <a:spcPct val="160000"/>
              </a:lnSpc>
              <a:buFont typeface="Wingdings" pitchFamily="2" charset="2"/>
              <a:buChar char="q"/>
            </a:pPr>
            <a:r>
              <a:rPr lang="es-ES" sz="1400" dirty="0"/>
              <a:t>16.40h a 17.00:   Caso FORMACION: </a:t>
            </a:r>
            <a:r>
              <a:rPr lang="es-ES" sz="1400" b="1" dirty="0">
                <a:solidFill>
                  <a:schemeClr val="accent4"/>
                </a:solidFill>
              </a:rPr>
              <a:t>NUESTRO PACIENTE. DHM HEALTH.</a:t>
            </a:r>
          </a:p>
          <a:p>
            <a:pPr marL="971550" lvl="1" indent="-285750">
              <a:lnSpc>
                <a:spcPct val="160000"/>
              </a:lnSpc>
              <a:buFont typeface="Wingdings" pitchFamily="2" charset="2"/>
              <a:buChar char="q"/>
            </a:pPr>
            <a:r>
              <a:rPr lang="es-ES" sz="1400" dirty="0"/>
              <a:t>17.00h a 17.20h: Caso FORMACION: </a:t>
            </a:r>
            <a:r>
              <a:rPr lang="es-ES" sz="1400" b="1" dirty="0">
                <a:solidFill>
                  <a:schemeClr val="accent4"/>
                </a:solidFill>
              </a:rPr>
              <a:t>THE HAB. DOCTAFORUM.</a:t>
            </a:r>
          </a:p>
          <a:p>
            <a:pPr marL="971550" lvl="1" indent="-285750">
              <a:lnSpc>
                <a:spcPct val="160000"/>
              </a:lnSpc>
              <a:buFont typeface="Wingdings" pitchFamily="2" charset="2"/>
              <a:buChar char="q"/>
            </a:pPr>
            <a:r>
              <a:rPr lang="es-ES" sz="1400" dirty="0"/>
              <a:t>17.20h a 17.40h: Caso EVENTO: </a:t>
            </a:r>
            <a:r>
              <a:rPr lang="es-ES" sz="1400" b="1" dirty="0">
                <a:solidFill>
                  <a:schemeClr val="accent4"/>
                </a:solidFill>
              </a:rPr>
              <a:t>DUPILUMAB, ARE YOU READY? ENE LIFE</a:t>
            </a:r>
          </a:p>
          <a:p>
            <a:pPr marL="971550" lvl="1" indent="-285750">
              <a:lnSpc>
                <a:spcPct val="160000"/>
              </a:lnSpc>
              <a:buFont typeface="Wingdings" pitchFamily="2" charset="2"/>
              <a:buChar char="q"/>
            </a:pPr>
            <a:r>
              <a:rPr lang="es-ES" sz="1400" dirty="0"/>
              <a:t>17.40h a 18.00h: Caso AWARENESS: </a:t>
            </a:r>
            <a:r>
              <a:rPr lang="es-ES" sz="1400" b="1" dirty="0">
                <a:solidFill>
                  <a:schemeClr val="accent4"/>
                </a:solidFill>
              </a:rPr>
              <a:t>LA M QUE FALTA. CÍCERO COMUNICACIÓN.</a:t>
            </a:r>
          </a:p>
          <a:p>
            <a:pPr marL="971550" lvl="1" indent="-285750">
              <a:lnSpc>
                <a:spcPct val="160000"/>
              </a:lnSpc>
              <a:buFont typeface="Wingdings" pitchFamily="2" charset="2"/>
              <a:buChar char="q"/>
            </a:pPr>
            <a:r>
              <a:rPr lang="es-ES" sz="1400" dirty="0"/>
              <a:t>18.00h a 18.20h: Caso AWARENESS: </a:t>
            </a:r>
            <a:r>
              <a:rPr lang="es-ES" sz="1400" b="1" dirty="0">
                <a:solidFill>
                  <a:schemeClr val="accent4"/>
                </a:solidFill>
              </a:rPr>
              <a:t>EL RITMO DEL DISEASE AWARENESS. PUBLICIS HEALTH.</a:t>
            </a:r>
          </a:p>
          <a:p>
            <a:pPr marL="9715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1400" dirty="0"/>
              <a:t>18.20h a 18.40h: Caso WARENESS: </a:t>
            </a:r>
            <a:r>
              <a:rPr lang="es-ES" sz="1400" b="1" dirty="0">
                <a:solidFill>
                  <a:schemeClr val="accent4"/>
                </a:solidFill>
              </a:rPr>
              <a:t>ABORDANDO EL DIAGNÓSTICO DESDE OTRA PERSPECTIVA. VML HEALTH.</a:t>
            </a:r>
          </a:p>
          <a:p>
            <a:pPr marL="971550" lvl="1" indent="-285750">
              <a:lnSpc>
                <a:spcPct val="160000"/>
              </a:lnSpc>
              <a:buFont typeface="Wingdings" pitchFamily="2" charset="2"/>
              <a:buChar char="q"/>
            </a:pPr>
            <a:r>
              <a:rPr lang="es-ES" sz="1700" b="1" dirty="0">
                <a:solidFill>
                  <a:srgbClr val="00B0F0"/>
                </a:solidFill>
              </a:rPr>
              <a:t>18.40h a 19.10h: Descanso-café y visita guiada agencia. </a:t>
            </a:r>
          </a:p>
          <a:p>
            <a:pPr marL="9715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1400" dirty="0"/>
              <a:t>19.10h a 19.20h: La estructura de una agencia especializada en publicidad y comunicación de salud.</a:t>
            </a:r>
          </a:p>
          <a:p>
            <a:pPr marL="9715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1400" dirty="0"/>
              <a:t>19.20h a 19.50h: Mesa debate multidisciplinar equipos agencia.</a:t>
            </a:r>
          </a:p>
          <a:p>
            <a:pPr marL="9715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1400" dirty="0"/>
              <a:t>19.50h a 20.00h: Encuesta audiencia.</a:t>
            </a:r>
          </a:p>
          <a:p>
            <a:pPr marL="9715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1400" dirty="0"/>
              <a:t>20.00h a 20.10h: Despedida y cierre.</a:t>
            </a:r>
          </a:p>
        </p:txBody>
      </p:sp>
    </p:spTree>
    <p:extLst>
      <p:ext uri="{BB962C8B-B14F-4D97-AF65-F5344CB8AC3E}">
        <p14:creationId xmlns:p14="http://schemas.microsoft.com/office/powerpoint/2010/main" val="437503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EAPS brand colors">
      <a:dk1>
        <a:srgbClr val="25203E"/>
      </a:dk1>
      <a:lt1>
        <a:srgbClr val="FFFFFF"/>
      </a:lt1>
      <a:dk2>
        <a:srgbClr val="406DA7"/>
      </a:dk2>
      <a:lt2>
        <a:srgbClr val="FFFFFF"/>
      </a:lt2>
      <a:accent1>
        <a:srgbClr val="4371AE"/>
      </a:accent1>
      <a:accent2>
        <a:srgbClr val="FCD927"/>
      </a:accent2>
      <a:accent3>
        <a:srgbClr val="E2655B"/>
      </a:accent3>
      <a:accent4>
        <a:srgbClr val="5AC2E6"/>
      </a:accent4>
      <a:accent5>
        <a:srgbClr val="82C3BF"/>
      </a:accent5>
      <a:accent6>
        <a:srgbClr val="70AD47"/>
      </a:accent6>
      <a:hlink>
        <a:srgbClr val="406DA7"/>
      </a:hlink>
      <a:folHlink>
        <a:srgbClr val="EA733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3CC673530205049BEDB7EAD89C22682" ma:contentTypeVersion="16" ma:contentTypeDescription="Crear nuevo documento." ma:contentTypeScope="" ma:versionID="05ccbc65f9391fff9b3d8a664cb23008">
  <xsd:schema xmlns:xsd="http://www.w3.org/2001/XMLSchema" xmlns:xs="http://www.w3.org/2001/XMLSchema" xmlns:p="http://schemas.microsoft.com/office/2006/metadata/properties" xmlns:ns2="2eae5a97-0dfb-4777-a419-43300e1aab12" xmlns:ns3="05a7cca4-34c5-42bd-9349-79a7b0a5072b" targetNamespace="http://schemas.microsoft.com/office/2006/metadata/properties" ma:root="true" ma:fieldsID="49cb2707d8973c8ff3d4d6a80c5c709d" ns2:_="" ns3:_="">
    <xsd:import namespace="2eae5a97-0dfb-4777-a419-43300e1aab12"/>
    <xsd:import namespace="05a7cca4-34c5-42bd-9349-79a7b0a50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e5a97-0dfb-4777-a419-43300e1aab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793f58ed-69d4-434c-ad91-75e06447aa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7cca4-34c5-42bd-9349-79a7b0a5072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9e559b7-197b-4c5e-8106-53ef486b3ce6}" ma:internalName="TaxCatchAll" ma:showField="CatchAllData" ma:web="05a7cca4-34c5-42bd-9349-79a7b0a50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DD7E7A-2943-4E6B-8604-D100FA9EC068}"/>
</file>

<file path=customXml/itemProps2.xml><?xml version="1.0" encoding="utf-8"?>
<ds:datastoreItem xmlns:ds="http://schemas.openxmlformats.org/officeDocument/2006/customXml" ds:itemID="{2F5DEE76-EDAE-46B1-93FC-0D1BFEDA12AA}"/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515</Words>
  <Application>Microsoft Macintosh PowerPoint</Application>
  <PresentationFormat>Panorámica</PresentationFormat>
  <Paragraphs>25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Tema de Office</vt:lpstr>
      <vt:lpstr>  JORNADA AEAPS/Talento-EPHOS 2024  AGENDA MADRID – 13 JUNIO </vt:lpstr>
      <vt:lpstr>Presentación de PowerPoint</vt:lpstr>
      <vt:lpstr>AGENDA MADRID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Casals Sole</dc:creator>
  <cp:lastModifiedBy>Francisco Jose Garcia Pascual</cp:lastModifiedBy>
  <cp:revision>21</cp:revision>
  <dcterms:created xsi:type="dcterms:W3CDTF">2022-02-14T07:53:37Z</dcterms:created>
  <dcterms:modified xsi:type="dcterms:W3CDTF">2024-06-06T16:10:54Z</dcterms:modified>
</cp:coreProperties>
</file>